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306" r:id="rId4"/>
    <p:sldId id="307" r:id="rId5"/>
    <p:sldId id="308" r:id="rId6"/>
    <p:sldId id="315" r:id="rId7"/>
    <p:sldId id="317" r:id="rId8"/>
    <p:sldId id="318" r:id="rId9"/>
    <p:sldId id="327" r:id="rId10"/>
    <p:sldId id="328" r:id="rId11"/>
    <p:sldId id="330" r:id="rId12"/>
    <p:sldId id="335" r:id="rId13"/>
    <p:sldId id="336" r:id="rId14"/>
    <p:sldId id="339" r:id="rId15"/>
    <p:sldId id="337" r:id="rId16"/>
    <p:sldId id="338" r:id="rId17"/>
    <p:sldId id="331" r:id="rId18"/>
    <p:sldId id="332" r:id="rId19"/>
    <p:sldId id="333" r:id="rId20"/>
    <p:sldId id="340" r:id="rId21"/>
    <p:sldId id="341" r:id="rId22"/>
    <p:sldId id="342" r:id="rId23"/>
    <p:sldId id="334" r:id="rId2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80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19-9-2017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LG42 IBS2.1 Oogsten, complexe machines.</a:t>
            </a:r>
          </a:p>
          <a:p>
            <a:r>
              <a:rPr lang="nl-NL" sz="4000" dirty="0" smtClean="0"/>
              <a:t>Bedrijfseconomie – les 3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2" y="210269"/>
            <a:ext cx="7572375" cy="631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51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Arbeidskosten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 smtClean="0"/>
              <a:t>Wat valt er allemaal onder arbeidskosten?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6646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Loon</a:t>
            </a:r>
          </a:p>
          <a:p>
            <a:pPr lvl="1"/>
            <a:r>
              <a:rPr lang="nl-NL" dirty="0" smtClean="0"/>
              <a:t>Netto</a:t>
            </a:r>
          </a:p>
          <a:p>
            <a:pPr lvl="1"/>
            <a:r>
              <a:rPr lang="nl-NL" dirty="0" smtClean="0"/>
              <a:t>Bruto</a:t>
            </a:r>
          </a:p>
          <a:p>
            <a:pPr lvl="1"/>
            <a:r>
              <a:rPr lang="nl-NL" dirty="0" smtClean="0"/>
              <a:t>Loonkosten</a:t>
            </a:r>
          </a:p>
          <a:p>
            <a:r>
              <a:rPr lang="nl-NL" dirty="0" smtClean="0"/>
              <a:t>Uren</a:t>
            </a:r>
          </a:p>
          <a:p>
            <a:pPr lvl="1"/>
            <a:r>
              <a:rPr lang="nl-NL" dirty="0" smtClean="0"/>
              <a:t>In rekening te brengen</a:t>
            </a:r>
          </a:p>
          <a:p>
            <a:pPr lvl="1"/>
            <a:r>
              <a:rPr lang="nl-NL" dirty="0" smtClean="0"/>
              <a:t>Niet aanwezige uren</a:t>
            </a:r>
          </a:p>
          <a:p>
            <a:pPr lvl="1"/>
            <a:r>
              <a:rPr lang="nl-NL" dirty="0" smtClean="0"/>
              <a:t>Leegloopuren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4566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0924" y="260648"/>
            <a:ext cx="5102262" cy="625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552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11860"/>
            <a:ext cx="9144000" cy="423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191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Uren aanwezig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Totaal betaald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In rekening te brengen</a:t>
            </a:r>
            <a:endParaRPr lang="nl-NL" dirty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3275856" y="1700808"/>
            <a:ext cx="0" cy="2088232"/>
          </a:xfrm>
          <a:prstGeom prst="straightConnector1">
            <a:avLst/>
          </a:prstGeom>
          <a:ln w="60325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423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08588" y="1268760"/>
            <a:ext cx="6635080" cy="4929411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Nettoloon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Brutoloon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Loonkosten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7" name="Gekromde PIJL-LINKS 6"/>
          <p:cNvSpPr/>
          <p:nvPr/>
        </p:nvSpPr>
        <p:spPr>
          <a:xfrm>
            <a:off x="4589252" y="4221088"/>
            <a:ext cx="792088" cy="158417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9" name="Gekromde PIJL-RECHTS 8"/>
          <p:cNvSpPr/>
          <p:nvPr/>
        </p:nvSpPr>
        <p:spPr>
          <a:xfrm rot="10800000">
            <a:off x="4589252" y="2348880"/>
            <a:ext cx="792088" cy="172819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940152" y="270892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-</a:t>
            </a:r>
            <a:r>
              <a:rPr lang="nl-NL" sz="3600" dirty="0" smtClean="0"/>
              <a:t>30%</a:t>
            </a:r>
            <a:endParaRPr lang="nl-NL" sz="3600" dirty="0"/>
          </a:p>
        </p:txBody>
      </p:sp>
      <p:sp>
        <p:nvSpPr>
          <p:cNvPr id="11" name="Tekstvak 10"/>
          <p:cNvSpPr txBox="1"/>
          <p:nvPr/>
        </p:nvSpPr>
        <p:spPr>
          <a:xfrm>
            <a:off x="5966671" y="458112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+30%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715820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Arbeidskosten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nl-NL" dirty="0" smtClean="0"/>
              <a:t>Totaal: 52 x 38 uur = 1976</a:t>
            </a:r>
          </a:p>
          <a:p>
            <a:pPr marL="114300" indent="0">
              <a:buNone/>
            </a:pPr>
            <a:r>
              <a:rPr lang="nl-NL" dirty="0" smtClean="0"/>
              <a:t>Vakantie, feestdagen, ziek 17%</a:t>
            </a:r>
          </a:p>
          <a:p>
            <a:pPr marL="114300" indent="0">
              <a:buNone/>
            </a:pPr>
            <a:r>
              <a:rPr lang="nl-NL" dirty="0" smtClean="0"/>
              <a:t>Verplaatsing, tanken, aan-afkoppelen 13%</a:t>
            </a:r>
          </a:p>
          <a:p>
            <a:pPr marL="114300" indent="0">
              <a:buNone/>
            </a:pPr>
            <a:r>
              <a:rPr lang="nl-NL" dirty="0" smtClean="0"/>
              <a:t>Reparatie, onderhoud 10%</a:t>
            </a:r>
          </a:p>
          <a:p>
            <a:pPr marL="114300" indent="0">
              <a:buNone/>
            </a:pPr>
            <a:r>
              <a:rPr lang="nl-NL" dirty="0" smtClean="0"/>
              <a:t>Werk bij de klant: 60%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/>
              <a:t>Per jaar kost een werknemer: €38.500,-</a:t>
            </a:r>
          </a:p>
          <a:p>
            <a:pPr marL="114300" indent="0">
              <a:buNone/>
            </a:pPr>
            <a:r>
              <a:rPr lang="nl-NL" dirty="0" smtClean="0"/>
              <a:t>Hiervan moeten we 90% doorberekenen. Dat is €34.650,-</a:t>
            </a:r>
          </a:p>
          <a:p>
            <a:pPr marL="11430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8246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Bedrijfsleidingvergoeding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 smtClean="0"/>
              <a:t>De baas wil ook graag iets verdienen.</a:t>
            </a:r>
          </a:p>
          <a:p>
            <a:pPr marL="114300" indent="0">
              <a:buNone/>
            </a:pPr>
            <a:r>
              <a:rPr lang="nl-NL" dirty="0" smtClean="0"/>
              <a:t>Bij de arbeidskosten wordt daarvoor 5-10% gerekend.</a:t>
            </a:r>
          </a:p>
          <a:p>
            <a:pPr marL="11430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2443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Opgaven t/m 34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9166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Vorige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Gemaakt tot en met 29,</a:t>
            </a:r>
          </a:p>
          <a:p>
            <a:pPr marL="0" indent="0">
              <a:buNone/>
            </a:pPr>
            <a:r>
              <a:rPr lang="nl-NL" dirty="0" smtClean="0"/>
              <a:t>Nagekeken tot en met 28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31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015000"/>
            <a:ext cx="7661101" cy="5485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708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196752"/>
            <a:ext cx="7305823" cy="541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9605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opgaven 35 en 36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Download voor opgave 35 de cao LEO van jullie Wiki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96427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uiteindelijke tarief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Winst</a:t>
            </a:r>
          </a:p>
          <a:p>
            <a:r>
              <a:rPr lang="nl-NL" dirty="0" smtClean="0"/>
              <a:t>BTW</a:t>
            </a:r>
          </a:p>
          <a:p>
            <a:r>
              <a:rPr lang="nl-NL" dirty="0" smtClean="0"/>
              <a:t>Afronden</a:t>
            </a:r>
          </a:p>
          <a:p>
            <a:r>
              <a:rPr lang="nl-NL" smtClean="0"/>
              <a:t>Controleren.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3248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Overige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Rentekosten.</a:t>
            </a:r>
          </a:p>
          <a:p>
            <a:pPr lvl="1"/>
            <a:r>
              <a:rPr lang="nl-NL" dirty="0" smtClean="0"/>
              <a:t>Geld lenen kost geld</a:t>
            </a:r>
          </a:p>
          <a:p>
            <a:pPr lvl="1"/>
            <a:r>
              <a:rPr lang="nl-NL" dirty="0" smtClean="0"/>
              <a:t>Eigen geld moet iets opleveren</a:t>
            </a:r>
          </a:p>
          <a:p>
            <a:pPr lvl="1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780928"/>
            <a:ext cx="6300192" cy="390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42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Rentekosten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929411"/>
          </a:xfrm>
        </p:spPr>
        <p:txBody>
          <a:bodyPr/>
          <a:lstStyle/>
          <a:p>
            <a:pPr marL="0" indent="0">
              <a:buNone/>
            </a:pPr>
            <a:endParaRPr lang="nl-NL" u="sng" dirty="0" smtClean="0"/>
          </a:p>
          <a:p>
            <a:pPr marL="0" indent="0">
              <a:buNone/>
            </a:pPr>
            <a:r>
              <a:rPr lang="nl-NL" u="sng" dirty="0" smtClean="0"/>
              <a:t>Aanschafwaarde + Restwaarde</a:t>
            </a:r>
            <a:r>
              <a:rPr lang="nl-NL" dirty="0" smtClean="0"/>
              <a:t>     x de rentevoet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480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Overige vaste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Reparatie en onderhoud (5%)</a:t>
            </a:r>
          </a:p>
          <a:p>
            <a:r>
              <a:rPr lang="nl-NL" dirty="0" smtClean="0"/>
              <a:t>Arbeid eigen onderhoud (3%)</a:t>
            </a:r>
          </a:p>
          <a:p>
            <a:r>
              <a:rPr lang="nl-NL" dirty="0" smtClean="0"/>
              <a:t>Banden (?)</a:t>
            </a:r>
          </a:p>
          <a:p>
            <a:r>
              <a:rPr lang="nl-NL" dirty="0" smtClean="0"/>
              <a:t>Onroerend goed (1,6%)</a:t>
            </a:r>
          </a:p>
          <a:p>
            <a:r>
              <a:rPr lang="nl-NL" dirty="0" smtClean="0"/>
              <a:t>Verzekering (1,3%)</a:t>
            </a:r>
          </a:p>
          <a:p>
            <a:r>
              <a:rPr lang="nl-NL" dirty="0" smtClean="0"/>
              <a:t>Algemene kosten (2,1%)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815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Variabele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Brandstof</a:t>
            </a:r>
          </a:p>
          <a:p>
            <a:r>
              <a:rPr lang="nl-NL" dirty="0" smtClean="0"/>
              <a:t>Smeermiddelen</a:t>
            </a:r>
          </a:p>
          <a:p>
            <a:r>
              <a:rPr lang="nl-NL" dirty="0" smtClean="0"/>
              <a:t>Arbeid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590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Brandstof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Gemiddelde schatting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u="sng" dirty="0" smtClean="0"/>
              <a:t>Aantal </a:t>
            </a:r>
            <a:r>
              <a:rPr lang="nl-NL" u="sng" dirty="0" err="1" smtClean="0"/>
              <a:t>Kw</a:t>
            </a:r>
            <a:r>
              <a:rPr lang="nl-NL" u="sng" dirty="0" smtClean="0"/>
              <a:t> x </a:t>
            </a:r>
            <a:r>
              <a:rPr lang="nl-NL" u="sng" dirty="0" err="1" smtClean="0"/>
              <a:t>belastingspercentage</a:t>
            </a:r>
            <a:endParaRPr lang="nl-NL" u="sng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       4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Trekker 2-wielaangedreven: 60%</a:t>
            </a:r>
          </a:p>
          <a:p>
            <a:pPr marL="0" indent="0">
              <a:buNone/>
            </a:pPr>
            <a:r>
              <a:rPr lang="nl-NL" dirty="0" smtClean="0"/>
              <a:t>Trekker 4-wielaangedreven: 70%</a:t>
            </a:r>
          </a:p>
          <a:p>
            <a:pPr marL="0" indent="0">
              <a:buNone/>
            </a:pPr>
            <a:r>
              <a:rPr lang="nl-NL" dirty="0" smtClean="0"/>
              <a:t>Zelfrijder: 80%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Alleen gebruiken als je het zelf niet weet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961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Smeermiddelen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 oliën en vetten wordt meestal 10% van de kosten aan diesel gerekend.</a:t>
            </a:r>
          </a:p>
          <a:p>
            <a:endParaRPr lang="nl-NL" dirty="0"/>
          </a:p>
          <a:p>
            <a:r>
              <a:rPr lang="nl-NL" dirty="0" smtClean="0"/>
              <a:t>Ook hier: als je een preciezer getal hebt is dat beter!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734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29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196752"/>
            <a:ext cx="6334125" cy="562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233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261</Words>
  <Application>Microsoft Office PowerPoint</Application>
  <PresentationFormat>Diavoorstelling (4:3)</PresentationFormat>
  <Paragraphs>91</Paragraphs>
  <Slides>23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6" baseType="lpstr">
      <vt:lpstr>Arial</vt:lpstr>
      <vt:lpstr>Calibri</vt:lpstr>
      <vt:lpstr>Kantoorthema</vt:lpstr>
      <vt:lpstr>PowerPoint-presentatie</vt:lpstr>
      <vt:lpstr>Vorige week</vt:lpstr>
      <vt:lpstr>Overige kosten</vt:lpstr>
      <vt:lpstr>Rentekosten</vt:lpstr>
      <vt:lpstr>Overige vaste kosten</vt:lpstr>
      <vt:lpstr>Variabele kosten</vt:lpstr>
      <vt:lpstr>Brandstof</vt:lpstr>
      <vt:lpstr>Smeermiddelen</vt:lpstr>
      <vt:lpstr>Opgave 29</vt:lpstr>
      <vt:lpstr>PowerPoint-presentatie</vt:lpstr>
      <vt:lpstr>Arbeidskosten</vt:lpstr>
      <vt:lpstr>Arbeid</vt:lpstr>
      <vt:lpstr>PowerPoint-presentatie</vt:lpstr>
      <vt:lpstr>PowerPoint-presentatie</vt:lpstr>
      <vt:lpstr>Uren aanwezig</vt:lpstr>
      <vt:lpstr>PowerPoint-presentatie</vt:lpstr>
      <vt:lpstr>Arbeidskosten</vt:lpstr>
      <vt:lpstr>Bedrijfsleidingvergoeding</vt:lpstr>
      <vt:lpstr>Opgaven t/m 34</vt:lpstr>
      <vt:lpstr>Antwoorden</vt:lpstr>
      <vt:lpstr>Antwoorden</vt:lpstr>
      <vt:lpstr>Maak opgaven 35 en 36</vt:lpstr>
      <vt:lpstr>Het uiteindelijke tarief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55</cp:revision>
  <dcterms:created xsi:type="dcterms:W3CDTF">2013-11-15T15:05:42Z</dcterms:created>
  <dcterms:modified xsi:type="dcterms:W3CDTF">2017-09-19T11:11:04Z</dcterms:modified>
</cp:coreProperties>
</file>