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06" r:id="rId4"/>
    <p:sldId id="307" r:id="rId5"/>
    <p:sldId id="308" r:id="rId6"/>
    <p:sldId id="315" r:id="rId7"/>
    <p:sldId id="317" r:id="rId8"/>
    <p:sldId id="318" r:id="rId9"/>
    <p:sldId id="327" r:id="rId10"/>
    <p:sldId id="328" r:id="rId11"/>
    <p:sldId id="330" r:id="rId12"/>
    <p:sldId id="335" r:id="rId13"/>
    <p:sldId id="336" r:id="rId14"/>
    <p:sldId id="339" r:id="rId15"/>
    <p:sldId id="337" r:id="rId16"/>
    <p:sldId id="338" r:id="rId17"/>
    <p:sldId id="331" r:id="rId18"/>
    <p:sldId id="332" r:id="rId19"/>
    <p:sldId id="333" r:id="rId20"/>
    <p:sldId id="340" r:id="rId21"/>
    <p:sldId id="341" r:id="rId22"/>
    <p:sldId id="342" r:id="rId23"/>
    <p:sldId id="334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80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19-9-2017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Oogsten, complexe machines.</a:t>
            </a:r>
          </a:p>
          <a:p>
            <a:r>
              <a:rPr lang="nl-NL" sz="4000" dirty="0" smtClean="0"/>
              <a:t>Bedrijfseconomie – les 3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2" y="210269"/>
            <a:ext cx="7572375" cy="631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1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Wat valt er allemaal onder arbeidskosten?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6646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</a:t>
            </a:r>
          </a:p>
          <a:p>
            <a:pPr lvl="1"/>
            <a:r>
              <a:rPr lang="nl-NL" dirty="0" smtClean="0"/>
              <a:t>Netto</a:t>
            </a:r>
          </a:p>
          <a:p>
            <a:pPr lvl="1"/>
            <a:r>
              <a:rPr lang="nl-NL" dirty="0" smtClean="0"/>
              <a:t>Bruto</a:t>
            </a:r>
          </a:p>
          <a:p>
            <a:pPr lvl="1"/>
            <a:r>
              <a:rPr lang="nl-NL" dirty="0" smtClean="0"/>
              <a:t>Loonkosten</a:t>
            </a:r>
          </a:p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In rekening te brengen</a:t>
            </a:r>
          </a:p>
          <a:p>
            <a:pPr lvl="1"/>
            <a:r>
              <a:rPr lang="nl-NL" dirty="0" smtClean="0"/>
              <a:t>Niet aanwezige uren</a:t>
            </a:r>
          </a:p>
          <a:p>
            <a:pPr lvl="1"/>
            <a:r>
              <a:rPr lang="nl-NL" dirty="0" smtClean="0"/>
              <a:t>Leegloopuren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4566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924" y="260648"/>
            <a:ext cx="5102262" cy="62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552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1860"/>
            <a:ext cx="9144000" cy="423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191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Uren aanwezig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Totaal betaald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In rekening te brengen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275856" y="1700808"/>
            <a:ext cx="0" cy="2088232"/>
          </a:xfrm>
          <a:prstGeom prst="straightConnector1">
            <a:avLst/>
          </a:prstGeom>
          <a:ln w="6032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423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Loonkosten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+30%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715820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Arbeidskosten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nl-NL" dirty="0" smtClean="0"/>
              <a:t>Totaal: 52 x 38 uur = 1976</a:t>
            </a:r>
          </a:p>
          <a:p>
            <a:pPr marL="114300" indent="0">
              <a:buNone/>
            </a:pPr>
            <a:r>
              <a:rPr lang="nl-NL" dirty="0" smtClean="0"/>
              <a:t>Vakantie, feestdagen, ziek 17%</a:t>
            </a:r>
          </a:p>
          <a:p>
            <a:pPr marL="114300" indent="0">
              <a:buNone/>
            </a:pPr>
            <a:r>
              <a:rPr lang="nl-NL" dirty="0" smtClean="0"/>
              <a:t>Verplaatsing, tanken, aan-afkoppelen 13%</a:t>
            </a:r>
          </a:p>
          <a:p>
            <a:pPr marL="114300" indent="0">
              <a:buNone/>
            </a:pPr>
            <a:r>
              <a:rPr lang="nl-NL" dirty="0" smtClean="0"/>
              <a:t>Reparatie, onderhoud 10%</a:t>
            </a:r>
          </a:p>
          <a:p>
            <a:pPr marL="114300" indent="0">
              <a:buNone/>
            </a:pPr>
            <a:r>
              <a:rPr lang="nl-NL" dirty="0" smtClean="0"/>
              <a:t>Werk bij de klant: 60%</a:t>
            </a:r>
          </a:p>
          <a:p>
            <a:pPr marL="114300" indent="0">
              <a:buNone/>
            </a:pPr>
            <a:endParaRPr lang="nl-NL" dirty="0"/>
          </a:p>
          <a:p>
            <a:pPr marL="114300" indent="0">
              <a:buNone/>
            </a:pPr>
            <a:r>
              <a:rPr lang="nl-NL" dirty="0" smtClean="0"/>
              <a:t>Per jaar kost een werknemer: €38.500,-</a:t>
            </a:r>
          </a:p>
          <a:p>
            <a:pPr marL="114300" indent="0">
              <a:buNone/>
            </a:pPr>
            <a:r>
              <a:rPr lang="nl-NL" dirty="0" smtClean="0"/>
              <a:t>Hiervan moeten we 90% doorberekenen. Dat is €34.650,-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8246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Bedrijfsleidingvergoeding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nl-NL" dirty="0" smtClean="0"/>
              <a:t>De baas wil ook graag iets verdienen.</a:t>
            </a:r>
          </a:p>
          <a:p>
            <a:pPr marL="114300" indent="0">
              <a:buNone/>
            </a:pPr>
            <a:r>
              <a:rPr lang="nl-NL" dirty="0" smtClean="0"/>
              <a:t>Bij de arbeidskosten wordt daarvoor 5-10% gerekend.</a:t>
            </a:r>
          </a:p>
          <a:p>
            <a:pPr marL="11430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02443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 t/m 34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29166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Vorige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Gemaakt tot en met 29,</a:t>
            </a:r>
          </a:p>
          <a:p>
            <a:pPr marL="0" indent="0">
              <a:buNone/>
            </a:pPr>
            <a:r>
              <a:rPr lang="nl-NL" dirty="0" smtClean="0"/>
              <a:t>Nagekeken tot en met 28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015000"/>
            <a:ext cx="7661101" cy="548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708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96752"/>
            <a:ext cx="7305823" cy="54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960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35 en 36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Download voor opgave 35 de cao LEO van jullie Wiki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642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uiteindelijke 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Winst</a:t>
            </a:r>
          </a:p>
          <a:p>
            <a:r>
              <a:rPr lang="nl-NL" dirty="0" smtClean="0"/>
              <a:t>BTW</a:t>
            </a:r>
          </a:p>
          <a:p>
            <a:r>
              <a:rPr lang="nl-NL" dirty="0" smtClean="0"/>
              <a:t>Afronden</a:t>
            </a:r>
          </a:p>
          <a:p>
            <a:r>
              <a:rPr lang="nl-NL" smtClean="0"/>
              <a:t>Controleren.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3248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8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1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2590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Gemiddelde schatting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smtClean="0"/>
              <a:t>Aantal </a:t>
            </a:r>
            <a:r>
              <a:rPr lang="nl-NL" u="sng" dirty="0" err="1" smtClean="0"/>
              <a:t>Kw</a:t>
            </a:r>
            <a:r>
              <a:rPr lang="nl-NL" u="sng" dirty="0" smtClean="0"/>
              <a:t> x </a:t>
            </a:r>
            <a:r>
              <a:rPr lang="nl-NL" u="sng" dirty="0" err="1" smtClean="0"/>
              <a:t>belastingspercentage</a:t>
            </a:r>
            <a:endParaRPr lang="nl-NL" u="sng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	       4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Trekker 2-wielaangedreven: 60%</a:t>
            </a:r>
          </a:p>
          <a:p>
            <a:pPr marL="0" indent="0">
              <a:buNone/>
            </a:pPr>
            <a:r>
              <a:rPr lang="nl-NL" dirty="0" smtClean="0"/>
              <a:t>Trekker 4-wielaangedreven: 70%</a:t>
            </a:r>
          </a:p>
          <a:p>
            <a:pPr marL="0" indent="0">
              <a:buNone/>
            </a:pPr>
            <a:r>
              <a:rPr lang="nl-NL" dirty="0" smtClean="0"/>
              <a:t>Zelfrijder: 80%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gebruiken als je het zelf niet weet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961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Smeermiddelen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 oliën en vetten wordt meestal 10% van de kosten aan diesel gerekend.</a:t>
            </a:r>
          </a:p>
          <a:p>
            <a:endParaRPr lang="nl-NL" dirty="0"/>
          </a:p>
          <a:p>
            <a:r>
              <a:rPr lang="nl-NL" dirty="0" smtClean="0"/>
              <a:t>Ook hier: als je een preciezer getal hebt is dat beter!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734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 29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196752"/>
            <a:ext cx="633412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23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261</Words>
  <Application>Microsoft Office PowerPoint</Application>
  <PresentationFormat>Diavoorstelling (4:3)</PresentationFormat>
  <Paragraphs>91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6" baseType="lpstr">
      <vt:lpstr>Arial</vt:lpstr>
      <vt:lpstr>Calibri</vt:lpstr>
      <vt:lpstr>Kantoorthema</vt:lpstr>
      <vt:lpstr>PowerPoint-presentatie</vt:lpstr>
      <vt:lpstr>Vorige week</vt:lpstr>
      <vt:lpstr>Overige kosten</vt:lpstr>
      <vt:lpstr>Rentekosten</vt:lpstr>
      <vt:lpstr>Overige vaste kosten</vt:lpstr>
      <vt:lpstr>Variabele kosten</vt:lpstr>
      <vt:lpstr>Brandstof</vt:lpstr>
      <vt:lpstr>Smeermiddelen</vt:lpstr>
      <vt:lpstr>Opgave 29</vt:lpstr>
      <vt:lpstr>PowerPoint-presentatie</vt:lpstr>
      <vt:lpstr>Arbeidskosten</vt:lpstr>
      <vt:lpstr>Arbeid</vt:lpstr>
      <vt:lpstr>PowerPoint-presentatie</vt:lpstr>
      <vt:lpstr>PowerPoint-presentatie</vt:lpstr>
      <vt:lpstr>Uren aanwezig</vt:lpstr>
      <vt:lpstr>PowerPoint-presentatie</vt:lpstr>
      <vt:lpstr>Arbeidskosten</vt:lpstr>
      <vt:lpstr>Bedrijfsleidingvergoeding</vt:lpstr>
      <vt:lpstr>Opgaven t/m 34</vt:lpstr>
      <vt:lpstr>Antwoorden</vt:lpstr>
      <vt:lpstr>Antwoorden</vt:lpstr>
      <vt:lpstr>Maak opgaven 35 en 36</vt:lpstr>
      <vt:lpstr>Het uiteindelijke tarief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55</cp:revision>
  <dcterms:created xsi:type="dcterms:W3CDTF">2013-11-15T15:05:42Z</dcterms:created>
  <dcterms:modified xsi:type="dcterms:W3CDTF">2017-09-19T11:11:04Z</dcterms:modified>
</cp:coreProperties>
</file>